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6" r:id="rId2"/>
    <p:sldId id="283" r:id="rId3"/>
    <p:sldId id="284" r:id="rId4"/>
    <p:sldId id="277" r:id="rId5"/>
    <p:sldId id="286" r:id="rId6"/>
    <p:sldId id="298" r:id="rId7"/>
    <p:sldId id="297" r:id="rId8"/>
    <p:sldId id="296" r:id="rId9"/>
    <p:sldId id="299" r:id="rId10"/>
    <p:sldId id="289" r:id="rId11"/>
    <p:sldId id="295" r:id="rId12"/>
    <p:sldId id="301" r:id="rId13"/>
    <p:sldId id="285" r:id="rId14"/>
    <p:sldId id="281" r:id="rId15"/>
    <p:sldId id="258" r:id="rId16"/>
    <p:sldId id="290" r:id="rId17"/>
    <p:sldId id="262" r:id="rId18"/>
    <p:sldId id="271" r:id="rId19"/>
    <p:sldId id="293" r:id="rId20"/>
    <p:sldId id="278" r:id="rId21"/>
    <p:sldId id="30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DE07A"/>
    <a:srgbClr val="92D74D"/>
    <a:srgbClr val="FFD44B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теор.подг.</c:v>
                </c:pt>
                <c:pt idx="1">
                  <c:v>практ.подг.</c:v>
                </c:pt>
                <c:pt idx="2">
                  <c:v>достиж.обуч.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85.7</c:v>
                </c:pt>
                <c:pt idx="2">
                  <c:v>71.400000000000006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теор.подг.</c:v>
                </c:pt>
                <c:pt idx="1">
                  <c:v>практ.подг.</c:v>
                </c:pt>
                <c:pt idx="2">
                  <c:v>достиж.обуч.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теор.подг.</c:v>
                </c:pt>
                <c:pt idx="1">
                  <c:v>практ.подг.</c:v>
                </c:pt>
                <c:pt idx="2">
                  <c:v>достиж.обуч.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165771520"/>
        <c:axId val="165789696"/>
      </c:barChart>
      <c:catAx>
        <c:axId val="165771520"/>
        <c:scaling>
          <c:orientation val="minMax"/>
        </c:scaling>
        <c:axPos val="b"/>
        <c:tickLblPos val="nextTo"/>
        <c:crossAx val="165789696"/>
        <c:crosses val="autoZero"/>
        <c:auto val="1"/>
        <c:lblAlgn val="ctr"/>
        <c:lblOffset val="100"/>
      </c:catAx>
      <c:valAx>
        <c:axId val="165789696"/>
        <c:scaling>
          <c:orientation val="minMax"/>
        </c:scaling>
        <c:axPos val="l"/>
        <c:majorGridlines/>
        <c:numFmt formatCode="General" sourceLinked="1"/>
        <c:tickLblPos val="nextTo"/>
        <c:crossAx val="1657715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B955-90AF-4431-A8D2-8121A35E5908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BD0A8-3073-4AB2-832B-2EA3EFD52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0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BD0A8-3073-4AB2-832B-2EA3EFD52B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86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37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06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1726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8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41044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502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804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7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31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05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79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46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64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725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13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69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B8DA4-1272-4BB5-A983-9599BAC7112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6458BEF-EEEB-41CA-9334-3EF3FA8FE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02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-102818372_1724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disk.yandex.ru/d/0U9DcHrmstlobg" TargetMode="Externa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966" y="0"/>
            <a:ext cx="10461356" cy="66177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Методический кейс «Адаптированной дополнительной общеобразовательной общеразвивающей программы художественной направленности «Волшебная кисть» (Мир правополушарного рисования) для детей с ОВЗ и инвалидностью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Номинация «Мир без границ»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" name="Рисунок 9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38098" t="9972" r="38223" b="11357"/>
          <a:stretch>
            <a:fillRect/>
          </a:stretch>
        </p:blipFill>
        <p:spPr bwMode="auto">
          <a:xfrm>
            <a:off x="10820400" y="0"/>
            <a:ext cx="137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76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sretensk.yak-uo.ru/media/cache/12/36/12366dad5ba6aacdcde8b2e158ea27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66" y="4572000"/>
            <a:ext cx="2653250" cy="20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25" y="684860"/>
            <a:ext cx="10786785" cy="39414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solidFill>
                  <a:srgbClr val="002060"/>
                </a:solidFill>
              </a:rPr>
              <a:t>Вывод:</a:t>
            </a:r>
            <a:r>
              <a:rPr lang="ru-RU" sz="2900" dirty="0">
                <a:solidFill>
                  <a:srgbClr val="002060"/>
                </a:solidFill>
              </a:rPr>
              <a:t> из диаграммы видно, что просматривается положительная динамика роста высокого уровня освоения программы </a:t>
            </a:r>
            <a:r>
              <a:rPr lang="ru-RU" sz="2900" dirty="0" smtClean="0">
                <a:solidFill>
                  <a:srgbClr val="002060"/>
                </a:solidFill>
              </a:rPr>
              <a:t>«Волшебная кисть» </a:t>
            </a:r>
            <a:r>
              <a:rPr lang="ru-RU" sz="2900" dirty="0">
                <a:solidFill>
                  <a:srgbClr val="002060"/>
                </a:solidFill>
              </a:rPr>
              <a:t>и развития учебных умений, личностных качеств, предметных и </a:t>
            </a:r>
            <a:r>
              <a:rPr lang="ru-RU" sz="2900" dirty="0" err="1">
                <a:solidFill>
                  <a:srgbClr val="002060"/>
                </a:solidFill>
              </a:rPr>
              <a:t>метапредметных</a:t>
            </a:r>
            <a:r>
              <a:rPr lang="ru-RU" sz="2900" dirty="0">
                <a:solidFill>
                  <a:srgbClr val="002060"/>
                </a:solidFill>
              </a:rPr>
              <a:t> компетенций, которые выражаются в развитии у них способности к самооценке, формировании и развитии художественного вкуса, нестандартного мышления, мотивации к художественному </a:t>
            </a:r>
            <a:r>
              <a:rPr lang="ru-RU" sz="2900" dirty="0" smtClean="0">
                <a:solidFill>
                  <a:srgbClr val="002060"/>
                </a:solidFill>
              </a:rPr>
              <a:t>творчеству.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C:\Users\User\Desktop\пед.успех\фото дети\IMG_20250304_150239_287@590715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88452" y="3533614"/>
            <a:ext cx="4141921" cy="3106441"/>
          </a:xfrm>
          <a:prstGeom prst="rect">
            <a:avLst/>
          </a:prstGeom>
          <a:noFill/>
        </p:spPr>
      </p:pic>
      <p:pic>
        <p:nvPicPr>
          <p:cNvPr id="1026" name="Picture 2" descr="C:\Users\User\Desktop\пед.успех\фото дети\IMG-20250210-WA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8957" y="3549112"/>
            <a:ext cx="4119968" cy="3091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34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hisv16.mskobr.ru/files/VP/2019-2020/4aaee457e661867540fc93f480d5aa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74" y="4624664"/>
            <a:ext cx="3452104" cy="22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adikov.net/upload/iblock/11d/11d118c8ab38f6c8127f55aef4fe4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3627" y="0"/>
            <a:ext cx="2898373" cy="20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939" y="1131377"/>
            <a:ext cx="10589629" cy="57266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Предметные: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основы цветоведения;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цветовую гамму красок (тёплые, холодные цвета);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основные понятия, термины области изобразительного искусства (живопись, композиция, линия, пятно, точка, мазок, свет, тень и др.)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Метапредметные: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работать в технике правополушарного рисования;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самостоятельно разбираться в этапах своей работы;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соблюдать последовательность в работе;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Личностные: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радоваться своим успехам и успехам товарищей;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активно принимать участие в конкурсах, выставках, мероприятиях;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работать самостоятельно и в коллективе;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Коррекционные</a:t>
            </a:r>
            <a:r>
              <a:rPr lang="ru-RU" sz="2200" dirty="0" smtClean="0">
                <a:solidFill>
                  <a:srgbClr val="002060"/>
                </a:solidFill>
              </a:rPr>
              <a:t>: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будет улучшение качеств познавательной сферы: внимания, памяти, мышления;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будут сформированы коммуникативные навыки, позволяющие успешно взаимодействовать с другими людьми, делиться своими мыслями, эмоциями, впечатлениями.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937288" y="358246"/>
            <a:ext cx="6772759" cy="812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Планируемые результаты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1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hisv16.mskobr.ru/files/VP/2019-2020/4aaee457e661867540fc93f480d5aa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74" y="4624664"/>
            <a:ext cx="3452104" cy="22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adikov.net/upload/iblock/11d/11d118c8ab38f6c8127f55aef4fe4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3627" y="0"/>
            <a:ext cx="2898373" cy="20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63" y="1378157"/>
            <a:ext cx="10806605" cy="5479843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Словесные – устное изложение, беседа, объяснение, анализ услышанного;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Наглядные – показ иллюстраций, моделей, предметов, схем, картин зарисовок, показ педагогом приёмов выполнения рисунка, работа по образцу, наблюдение;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Практические – тренинг, тренировочные упражнения, творческие задания, позволяющие применить полученные знания на практике;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Беседа, викторина, выставка, дискуссия, обсуждение, конкурс, мастер – класс, открытое занятие.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107769" y="358246"/>
            <a:ext cx="6633275" cy="812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Формы и методы обучения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1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17500" y="134789"/>
            <a:ext cx="11595100" cy="143360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При изучении теории с учетом возрастных особенностей используются методы рассказа с элементами показа,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беседы,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мультимедийные презентации, тематические фильмы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/>
            </a:r>
            <a:br>
              <a:rPr lang="ru-RU" dirty="0">
                <a:solidFill>
                  <a:srgbClr val="002060"/>
                </a:solidFill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1026" name="Picture 2" descr="C:\Users\User\Desktop\кейс\IMG-20240219-WA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308" y="2445719"/>
            <a:ext cx="2469072" cy="3350647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71959" y="0"/>
            <a:ext cx="11623729" cy="1627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Desktop\пед.успех\фото дети\IMG-20250328-WA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9448" y="2455057"/>
            <a:ext cx="2515136" cy="3351419"/>
          </a:xfrm>
          <a:prstGeom prst="rect">
            <a:avLst/>
          </a:prstGeom>
          <a:noFill/>
        </p:spPr>
      </p:pic>
      <p:pic>
        <p:nvPicPr>
          <p:cNvPr id="1030" name="Picture 6" descr="C:\Users\User\Desktop\пед.успех\фото дети\WhatsApp Image 2023-12-19 at 14.16.51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75" y="2371241"/>
            <a:ext cx="2836189" cy="3756172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11592732" y="2789695"/>
            <a:ext cx="356460" cy="32516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60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00836" y="1710173"/>
            <a:ext cx="4094328" cy="1184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Сохранить контингент обучающихся</a:t>
            </a:r>
            <a:endParaRPr lang="ru-RU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62967" y="3513511"/>
            <a:ext cx="4094328" cy="1184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Определить одаренных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ребят, создать ситуацию успеха</a:t>
            </a:r>
            <a:endParaRPr lang="ru-RU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7710" y="1677235"/>
            <a:ext cx="4094328" cy="1184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Реализовать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программу имеющую модульную структуру</a:t>
            </a:r>
            <a:endParaRPr lang="ru-RU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5371" y="3513511"/>
            <a:ext cx="4094328" cy="1184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Способствует быстрой адаптации ребят к новому году обучения </a:t>
            </a:r>
            <a:endParaRPr lang="ru-RU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7710" y="5297423"/>
            <a:ext cx="4094328" cy="1184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Обучаться в приближенном темпе </a:t>
            </a:r>
            <a:endParaRPr lang="ru-RU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5552" y="5316849"/>
            <a:ext cx="4094328" cy="1184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Решить проблему творческого роста и самоутверждения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713095" y="449675"/>
            <a:ext cx="10744200" cy="9017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Принцип цикличности программы позволяет:</a:t>
            </a:r>
          </a:p>
        </p:txBody>
      </p:sp>
    </p:spTree>
    <p:extLst>
      <p:ext uri="{BB962C8B-B14F-4D97-AF65-F5344CB8AC3E}">
        <p14:creationId xmlns:p14="http://schemas.microsoft.com/office/powerpoint/2010/main" xmlns="" val="29147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0244"/>
            <a:ext cx="11247120" cy="152463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Изучение программы «Волшебная кисть» (Мир правополушарного рисования) </a:t>
            </a:r>
            <a:r>
              <a:rPr lang="ru-RU" sz="2800" dirty="0">
                <a:solidFill>
                  <a:srgbClr val="002060"/>
                </a:solidFill>
              </a:rPr>
              <a:t>включает в </a:t>
            </a:r>
            <a:r>
              <a:rPr lang="ru-RU" sz="2800" dirty="0" smtClean="0">
                <a:solidFill>
                  <a:srgbClr val="002060"/>
                </a:solidFill>
              </a:rPr>
              <a:t>себя </a:t>
            </a:r>
            <a:r>
              <a:rPr lang="ru-RU" sz="2800" dirty="0">
                <a:solidFill>
                  <a:srgbClr val="002060"/>
                </a:solidFill>
              </a:rPr>
              <a:t>з</a:t>
            </a:r>
            <a:r>
              <a:rPr lang="ru-RU" sz="2800" dirty="0" smtClean="0">
                <a:solidFill>
                  <a:srgbClr val="002060"/>
                </a:solidFill>
              </a:rPr>
              <a:t>накомство со следующими способами нетрадиционной техники рисования: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Способы изображения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26639" y="3379039"/>
            <a:ext cx="2794137" cy="11487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Игры с кляксами (кляксография)</a:t>
            </a:r>
          </a:p>
        </p:txBody>
      </p:sp>
      <p:sp>
        <p:nvSpPr>
          <p:cNvPr id="4" name="Овал 3"/>
          <p:cNvSpPr/>
          <p:nvPr/>
        </p:nvSpPr>
        <p:spPr>
          <a:xfrm>
            <a:off x="421912" y="4817207"/>
            <a:ext cx="2975723" cy="1348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Рисунок своими руками (рисование пальцами и ладошками)</a:t>
            </a:r>
          </a:p>
        </p:txBody>
      </p:sp>
      <p:sp>
        <p:nvSpPr>
          <p:cNvPr id="5" name="Овал 4"/>
          <p:cNvSpPr/>
          <p:nvPr/>
        </p:nvSpPr>
        <p:spPr>
          <a:xfrm>
            <a:off x="8085827" y="1925079"/>
            <a:ext cx="2981354" cy="1339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+mj-lt"/>
              </a:rPr>
              <a:t>Граттаж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6" name="Овал 5">
            <a:hlinkClick r:id="rId2"/>
          </p:cNvPr>
          <p:cNvSpPr/>
          <p:nvPr/>
        </p:nvSpPr>
        <p:spPr>
          <a:xfrm>
            <a:off x="457200" y="1912790"/>
            <a:ext cx="2947689" cy="1195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Рисование по мокрому  </a:t>
            </a:r>
          </a:p>
        </p:txBody>
      </p:sp>
      <p:sp>
        <p:nvSpPr>
          <p:cNvPr id="7" name="Овал 6"/>
          <p:cNvSpPr/>
          <p:nvPr/>
        </p:nvSpPr>
        <p:spPr>
          <a:xfrm>
            <a:off x="9146940" y="4843122"/>
            <a:ext cx="2879913" cy="1296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Рисование двумя руками</a:t>
            </a:r>
          </a:p>
        </p:txBody>
      </p:sp>
      <p:sp>
        <p:nvSpPr>
          <p:cNvPr id="8" name="Овал 7"/>
          <p:cNvSpPr/>
          <p:nvPr/>
        </p:nvSpPr>
        <p:spPr>
          <a:xfrm>
            <a:off x="4010851" y="1739381"/>
            <a:ext cx="3391583" cy="11520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Монотипия </a:t>
            </a:r>
          </a:p>
        </p:txBody>
      </p:sp>
      <p:sp>
        <p:nvSpPr>
          <p:cNvPr id="11" name="Овал 10"/>
          <p:cNvSpPr/>
          <p:nvPr/>
        </p:nvSpPr>
        <p:spPr>
          <a:xfrm>
            <a:off x="8910838" y="3379039"/>
            <a:ext cx="2901766" cy="13238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+mj-lt"/>
              </a:rPr>
              <a:t>Ниткография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64459" y="5491449"/>
            <a:ext cx="3821368" cy="104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 Рисование штампом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Тычковое рисование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Оттиск 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630304" y="3953395"/>
            <a:ext cx="286604" cy="4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630304" y="5090615"/>
            <a:ext cx="634155" cy="300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374929" y="4955730"/>
            <a:ext cx="5317" cy="648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297839" y="4053385"/>
            <a:ext cx="3002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888406" y="4981433"/>
            <a:ext cx="764275" cy="40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3520776" y="2866030"/>
            <a:ext cx="743683" cy="649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779224" y="3158102"/>
            <a:ext cx="657414" cy="526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47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877799"/>
            <a:ext cx="110871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Данные техники позволяют преподносить знания в увлекательной и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интересной форме, обеспечивая их прочное усвоение, что в дальнейшем сказывается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на самостоятельной работе обучающихся, формируются коммуникативные учебные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действия, повышается учебная мотивация</a:t>
            </a:r>
            <a:endParaRPr lang="ru-RU" sz="2800" dirty="0">
              <a:latin typeface="+mj-lt"/>
            </a:endParaRPr>
          </a:p>
        </p:txBody>
      </p:sp>
      <p:pic>
        <p:nvPicPr>
          <p:cNvPr id="4098" name="Picture 2" descr="https://catherineasquithgallery.com/uploads/posts/2021-02/1613645127_44-p-fon-dlya-prezentatsii-ruki-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2" t="28819" r="-2752" b="7635"/>
          <a:stretch/>
        </p:blipFill>
        <p:spPr bwMode="auto">
          <a:xfrm>
            <a:off x="0" y="4637193"/>
            <a:ext cx="6400800" cy="22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atherineasquithgallery.com/uploads/posts/2021-02/1613645127_44-p-fon-dlya-prezentatsii-ruki-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2" t="28819" r="-2752" b="7635"/>
          <a:stretch/>
        </p:blipFill>
        <p:spPr bwMode="auto">
          <a:xfrm flipH="1">
            <a:off x="6019800" y="4637192"/>
            <a:ext cx="6172200" cy="22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25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" y="1"/>
            <a:ext cx="12192000" cy="272770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+mj-lt"/>
              </a:rPr>
              <a:t>Для того, чтобы визуализировать проведение занятий, сделать его более наглядным, интересным и познавательным, а также увеличить плотность занятия, повысить мотивацию обучающихся, активно используются информационно –коммуникативные технологии. </a:t>
            </a:r>
            <a:br>
              <a:rPr lang="ru-RU" sz="2600" dirty="0">
                <a:solidFill>
                  <a:schemeClr val="bg1"/>
                </a:solidFill>
                <a:latin typeface="+mj-lt"/>
              </a:rPr>
            </a:br>
            <a:r>
              <a:rPr lang="ru-RU" sz="2600" dirty="0">
                <a:solidFill>
                  <a:schemeClr val="bg1"/>
                </a:solidFill>
                <a:latin typeface="+mj-lt"/>
              </a:rPr>
              <a:t>В частности это авторские фото и видео мастер – классы, презентации, применяемые при реализации всех разделов программы.</a:t>
            </a:r>
          </a:p>
        </p:txBody>
      </p:sp>
      <p:pic>
        <p:nvPicPr>
          <p:cNvPr id="7" name="Picture 5" descr="C:\Users\User\Desktop\кейс\IMG_20241120_153920_789@-2104763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146" y="2743199"/>
            <a:ext cx="6106332" cy="3921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0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50" y="3626603"/>
            <a:ext cx="11813276" cy="286375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Цель </a:t>
            </a:r>
            <a:r>
              <a:rPr lang="ru-RU" sz="2200" b="1" dirty="0">
                <a:solidFill>
                  <a:srgbClr val="002060"/>
                </a:solidFill>
              </a:rPr>
              <a:t>воспитания: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развитие личности, самоопределение и социализация детей. Формирование чувства патриотизма, гражданственности, уважения памяти к защитникам Отечества и подвигам Героев Отечества, закону и правопорядку, человеку труда и старшему поколению, взаимному уважению.  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Планируемые </a:t>
            </a:r>
            <a:r>
              <a:rPr lang="ru-RU" sz="2200" b="1" dirty="0">
                <a:solidFill>
                  <a:srgbClr val="002060"/>
                </a:solidFill>
              </a:rPr>
              <a:t>результаты и формы их проявления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Развитие личностных качеств обучающихся, (патриотизма, толерантности, гражданственности), посредством индивидуальной работы с воспитанниками и совместным участием в мероприятиях.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Багетная рамка 3"/>
          <p:cNvSpPr/>
          <p:nvPr/>
        </p:nvSpPr>
        <p:spPr>
          <a:xfrm>
            <a:off x="576049" y="1762590"/>
            <a:ext cx="2866030" cy="87193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3300"/>
                </a:solidFill>
                <a:latin typeface="+mj-lt"/>
              </a:rPr>
              <a:t>Патриотическое и гражданское воспитание</a:t>
            </a:r>
            <a:endParaRPr lang="ru-RU" sz="160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6686265" y="2780775"/>
            <a:ext cx="2726712" cy="85214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Формирование культуры здоровья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8692480" y="1762590"/>
            <a:ext cx="2719888" cy="91069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Эстетическое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4490114" y="1762590"/>
            <a:ext cx="2957581" cy="82585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Духовно - нравственное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2564642" y="2773107"/>
            <a:ext cx="2826224" cy="85980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Эмоциональное благополучие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831273" y="243343"/>
            <a:ext cx="10581095" cy="130337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Приоритетные направления в воспитательной работе, используемые при реализации программы дополнительного образования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«Волшебная кисть»: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9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9" y="459475"/>
            <a:ext cx="10363705" cy="42055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Профилактические беседы, видеоролики являются одним из важных </a:t>
            </a:r>
            <a:r>
              <a:rPr lang="ru-RU" sz="2700" dirty="0">
                <a:solidFill>
                  <a:srgbClr val="002060"/>
                </a:solidFill>
              </a:rPr>
              <a:t>инструментов в работе </a:t>
            </a:r>
            <a:r>
              <a:rPr lang="ru-RU" sz="2700" dirty="0" smtClean="0">
                <a:solidFill>
                  <a:srgbClr val="002060"/>
                </a:solidFill>
              </a:rPr>
              <a:t>педагога. Целью </a:t>
            </a:r>
            <a:r>
              <a:rPr lang="ru-RU" sz="2700" dirty="0">
                <a:solidFill>
                  <a:srgbClr val="002060"/>
                </a:solidFill>
              </a:rPr>
              <a:t>является предупреждение негативных ситуаций и проблемных поведенческих моделей у людей, а также позитивное влияние на их развитие и </a:t>
            </a:r>
            <a:r>
              <a:rPr lang="ru-RU" sz="2700" dirty="0" smtClean="0">
                <a:solidFill>
                  <a:srgbClr val="002060"/>
                </a:solidFill>
              </a:rPr>
              <a:t>самосознание.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Патриотические</a:t>
            </a:r>
            <a:r>
              <a:rPr lang="ru-RU" sz="2700" dirty="0">
                <a:solidFill>
                  <a:srgbClr val="002060"/>
                </a:solidFill>
              </a:rPr>
              <a:t> </a:t>
            </a:r>
            <a:r>
              <a:rPr lang="ru-RU" sz="2700" dirty="0" smtClean="0">
                <a:solidFill>
                  <a:srgbClr val="002060"/>
                </a:solidFill>
              </a:rPr>
              <a:t>беседы также играют огромную роль в становлении личности обучающегося,  </a:t>
            </a:r>
            <a:r>
              <a:rPr lang="ru-RU" sz="2700" dirty="0">
                <a:solidFill>
                  <a:srgbClr val="002060"/>
                </a:solidFill>
              </a:rPr>
              <a:t>способствуют укреплению и сохранению патриотической культуры. Они помогают </a:t>
            </a:r>
            <a:r>
              <a:rPr lang="ru-RU" sz="2700" dirty="0" smtClean="0">
                <a:solidFill>
                  <a:srgbClr val="002060"/>
                </a:solidFill>
              </a:rPr>
              <a:t>понимать </a:t>
            </a:r>
            <a:r>
              <a:rPr lang="ru-RU" sz="2700" dirty="0">
                <a:solidFill>
                  <a:srgbClr val="002060"/>
                </a:solidFill>
              </a:rPr>
              <a:t>важность исторических событий и героев, которые стояли за </a:t>
            </a:r>
            <a:r>
              <a:rPr lang="ru-RU" sz="2700" dirty="0" smtClean="0">
                <a:solidFill>
                  <a:srgbClr val="002060"/>
                </a:solidFill>
              </a:rPr>
              <a:t>их прошлым.</a:t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99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32" y="2475851"/>
            <a:ext cx="5854889" cy="3989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Разработчик материалов: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Шейн Анастасия Николаевна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Педагог </a:t>
            </a:r>
            <a:r>
              <a:rPr lang="ru-RU" dirty="0">
                <a:solidFill>
                  <a:srgbClr val="002060"/>
                </a:solidFill>
              </a:rPr>
              <a:t>дополнительного </a:t>
            </a:r>
            <a:r>
              <a:rPr lang="ru-RU" dirty="0" smtClean="0">
                <a:solidFill>
                  <a:srgbClr val="002060"/>
                </a:solidFill>
              </a:rPr>
              <a:t>образования, первой квалификационной категории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6218" y="3771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Муниципальное бюджетное учреждение дополнительного образования «Баевский Центр детского творчества  и профессионального обучения Алтайского края»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с. Баево</a:t>
            </a:r>
          </a:p>
        </p:txBody>
      </p:sp>
      <p:pic>
        <p:nvPicPr>
          <p:cNvPr id="6" name="Рисунок 9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38098" t="9972" r="38223" b="11357"/>
          <a:stretch>
            <a:fillRect/>
          </a:stretch>
        </p:blipFill>
        <p:spPr bwMode="auto">
          <a:xfrm>
            <a:off x="0" y="0"/>
            <a:ext cx="137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Desktop\кейс\1743735645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643" y="1332855"/>
            <a:ext cx="5712352" cy="5136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76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037668" y="201477"/>
            <a:ext cx="4757979" cy="96089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Результативность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3022168" y="1301857"/>
            <a:ext cx="4757981" cy="119336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3"/>
              </a:rPr>
              <a:t>Грамоты, благодарности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4" descr="C:\Users\User\Desktop\пед.успех\фото дети\IMG-20250210-WA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2856860" cy="3944318"/>
          </a:xfrm>
          <a:prstGeom prst="rect">
            <a:avLst/>
          </a:prstGeom>
          <a:noFill/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8030349" y="0"/>
          <a:ext cx="4161651" cy="2865331"/>
        </p:xfrm>
        <a:graphic>
          <a:graphicData uri="http://schemas.openxmlformats.org/presentationml/2006/ole">
            <p:oleObj spid="_x0000_s2050" name="Acrobat Document" r:id="rId5" imgW="7560720" imgH="5337720" progId="">
              <p:embed/>
            </p:oleObj>
          </a:graphicData>
        </a:graphic>
      </p:graphicFrame>
      <p:pic>
        <p:nvPicPr>
          <p:cNvPr id="9" name="Picture 6" descr="C:\Users\User\Desktop\пед.успех\фото дети\IMG_20250401_104913_807@-17262595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9505950" y="2935637"/>
            <a:ext cx="2686050" cy="3581400"/>
          </a:xfrm>
          <a:prstGeom prst="rect">
            <a:avLst/>
          </a:prstGeom>
          <a:noFill/>
        </p:spPr>
      </p:pic>
      <p:pic>
        <p:nvPicPr>
          <p:cNvPr id="11" name="Рисунок 10" descr="C:\Users\User\Desktop\пед.успех\17437354935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14061"/>
            <a:ext cx="2235869" cy="284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мои дипломы\seyn.nasta@gmail.com Лисанчук Ирина ДП ВВ О 8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8148" y="3130658"/>
            <a:ext cx="2480845" cy="342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мои дипломы\671211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4825" y="3161656"/>
            <a:ext cx="2401236" cy="32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8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hisv16.mskobr.ru/files/VP/2019-2020/4aaee457e661867540fc93f480d5aa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74" y="4624664"/>
            <a:ext cx="3452104" cy="22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adikov.net/upload/iblock/11d/11d118c8ab38f6c8127f55aef4fe4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3627" y="0"/>
            <a:ext cx="2898373" cy="20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63" y="1627323"/>
            <a:ext cx="9732935" cy="52306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1. Вальдес Одриосола М.С. «Интуитивное рисование. Развитие творческих способностей средствами арттерапии».  2009г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2. Казакова Р.Г. «Рисование с детьми – нетрадиционные техники, планирование. Конспекты занятий» ООО ТЦ Сфера: 2009г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3. </a:t>
            </a:r>
            <a:r>
              <a:rPr lang="ru-RU" sz="2400" dirty="0" err="1" smtClean="0">
                <a:solidFill>
                  <a:srgbClr val="002060"/>
                </a:solidFill>
              </a:rPr>
              <a:t>Гульчевская</a:t>
            </a:r>
            <a:r>
              <a:rPr lang="ru-RU" sz="2400" dirty="0" smtClean="0">
                <a:solidFill>
                  <a:srgbClr val="002060"/>
                </a:solidFill>
              </a:rPr>
              <a:t> В.Г. «Что должен знать педагог о современных образовательных технологиях: практическое пособие»  АРКТИ: 2010г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4. Дронова Т.Н. «Обучаем детей изобразительной деятельности» 2005г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107769" y="358246"/>
            <a:ext cx="6633275" cy="812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Источники информации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1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643" y="213815"/>
            <a:ext cx="11370076" cy="3319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Пояснительная записка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>Адаптированная дополнительная общеобразовательная общеразвивающая программа художественной направленности «Волшебная кисть» (Мир правополушарного рисования) – это программа, адаптированная для обучения лиц с ограниченными возможностями здоровья с учетом с особенностей их психофизического развития, индивидуальных возможностей, обеспечивающая социальную адаптацию указанных лиц. </a:t>
            </a:r>
            <a:r>
              <a:rPr lang="ru-RU" sz="3000" dirty="0">
                <a:solidFill>
                  <a:srgbClr val="002060"/>
                </a:solidFill>
              </a:rPr>
              <a:t/>
            </a:r>
            <a:br>
              <a:rPr lang="ru-RU" sz="3000" dirty="0">
                <a:solidFill>
                  <a:srgbClr val="002060"/>
                </a:solidFill>
              </a:rPr>
            </a:br>
            <a:endParaRPr lang="ru-RU" sz="3000" dirty="0"/>
          </a:p>
        </p:txBody>
      </p:sp>
      <p:pic>
        <p:nvPicPr>
          <p:cNvPr id="2050" name="Picture 2" descr="http://klubmama.ru/uploads/posts/2022-08/1660353960_83-klubmama-ru-p-podelka-iz-bumagi-klei-nozhnitsi-legkaya-f-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643" y="4533332"/>
            <a:ext cx="2956115" cy="22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пед.успех\фото дети\WhatsApp Image 2023-12-19 at 14.16.51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4096" y="3611105"/>
            <a:ext cx="3239146" cy="3052559"/>
          </a:xfrm>
          <a:prstGeom prst="rect">
            <a:avLst/>
          </a:prstGeom>
          <a:noFill/>
        </p:spPr>
      </p:pic>
      <p:pic>
        <p:nvPicPr>
          <p:cNvPr id="2051" name="Picture 3" descr="C:\Users\User\Desktop\пед.успех\фото дети\WhatsApp Image 2023-12-19 at 14.16.50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4616" y="3673098"/>
            <a:ext cx="3006672" cy="2983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0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8765" y="3006670"/>
            <a:ext cx="84155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Стартовый»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(1 год обучения)</a:t>
            </a:r>
            <a:r>
              <a:rPr lang="ru-RU" sz="2400" b="1" dirty="0">
                <a:latin typeface="+mj-lt"/>
              </a:rPr>
              <a:t/>
            </a:r>
            <a:br>
              <a:rPr lang="ru-RU" sz="2400" b="1" dirty="0">
                <a:latin typeface="+mj-lt"/>
              </a:rPr>
            </a:br>
            <a:r>
              <a:rPr lang="ru-RU" dirty="0">
                <a:latin typeface="+mj-lt"/>
              </a:rPr>
              <a:t> </a:t>
            </a:r>
            <a:r>
              <a:rPr lang="ru-RU" sz="2400" dirty="0" smtClean="0">
                <a:latin typeface="+mj-lt"/>
              </a:rPr>
              <a:t>Уровень </a:t>
            </a:r>
            <a:r>
              <a:rPr lang="ru-RU" sz="2400" dirty="0">
                <a:latin typeface="+mj-lt"/>
              </a:rPr>
              <a:t>освоения содержания программы, предполагающий использование общедоступных универсальных форм организации материала, минимальную сложность заданий для обучающихся. Ознакомление и воспроизведение простейших видов работы с художественными </a:t>
            </a:r>
            <a:r>
              <a:rPr lang="ru-RU" sz="2400" dirty="0" smtClean="0">
                <a:latin typeface="+mj-lt"/>
              </a:rPr>
              <a:t>материалами.</a:t>
            </a:r>
            <a:r>
              <a:rPr lang="ru-RU" sz="2400" dirty="0">
                <a:latin typeface="+mj-lt"/>
              </a:rPr>
              <a:t>   </a:t>
            </a:r>
            <a:r>
              <a:rPr lang="ru-RU" dirty="0">
                <a:latin typeface="+mj-lt"/>
              </a:rPr>
              <a:t>  </a:t>
            </a:r>
            <a:r>
              <a:rPr lang="ru-RU" dirty="0"/>
              <a:t>           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92181" y="2806563"/>
            <a:ext cx="5054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 </a:t>
            </a:r>
            <a:endParaRPr lang="ru-RU" sz="2400" dirty="0">
              <a:latin typeface="+mj-l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5602638" y="2642461"/>
            <a:ext cx="573437" cy="15498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1003300" y="224271"/>
            <a:ext cx="10198100" cy="21717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+mj-lt"/>
              </a:rPr>
              <a:t>Учитывая возможности и способности обучающихся, обучение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методикам нетрадиционной изобразительной деятельности  программа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предполагает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стартовый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подход:</a:t>
            </a:r>
            <a:br>
              <a:rPr lang="ru-RU" sz="2800" dirty="0">
                <a:solidFill>
                  <a:schemeClr val="bg1"/>
                </a:solidFill>
                <a:latin typeface="+mj-lt"/>
              </a:rPr>
            </a:b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8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hisv16.mskobr.ru/files/VP/2019-2020/4aaee457e661867540fc93f480d5aa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74" y="4624664"/>
            <a:ext cx="3452104" cy="22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adikov.net/upload/iblock/11d/11d118c8ab38f6c8127f55aef4fe4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3627" y="4824817"/>
            <a:ext cx="2898373" cy="20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31" y="1378157"/>
            <a:ext cx="10623837" cy="55745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2060"/>
                </a:solidFill>
              </a:rPr>
              <a:t>Реализация </a:t>
            </a:r>
            <a:r>
              <a:rPr lang="ru-RU" sz="3100" dirty="0" smtClean="0">
                <a:solidFill>
                  <a:srgbClr val="002060"/>
                </a:solidFill>
              </a:rPr>
              <a:t>стартового </a:t>
            </a:r>
            <a:r>
              <a:rPr lang="ru-RU" sz="3100" dirty="0">
                <a:solidFill>
                  <a:srgbClr val="002060"/>
                </a:solidFill>
              </a:rPr>
              <a:t>уровня </a:t>
            </a:r>
            <a:r>
              <a:rPr lang="ru-RU" sz="3100" dirty="0" smtClean="0">
                <a:solidFill>
                  <a:srgbClr val="002060"/>
                </a:solidFill>
              </a:rPr>
              <a:t>предполагает создание условий для проведения занятий, на которых дети данной категории смогут развить собственный творческий потенциал, а педагог – выявить и развить творческие способности ребёнка, не зависимо от имеющихся у него изобразительных навыков посредством сочетания традиционных и нетрадиционных техник рисования. Занятия могут развивать воображение, любознательность обучающихся, будут способствовать развитию речи, произвольного внимания, памяти, что является важным для детей с нарушением речи, задержкой развития.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247900" y="358246"/>
            <a:ext cx="7175500" cy="812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Актуальность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36381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hisv16.mskobr.ru/files/VP/2019-2020/4aaee457e661867540fc93f480d5aa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74" y="4624664"/>
            <a:ext cx="3452104" cy="22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adikov.net/upload/iblock/11d/11d118c8ab38f6c8127f55aef4fe4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3627" y="0"/>
            <a:ext cx="2898373" cy="20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63" y="1378157"/>
            <a:ext cx="10806605" cy="54798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</a:rPr>
              <a:t>Использование метода правополушарного рисования позволяет в короткие сроки развить творческие задатки, заложенные в каждом ребёнке от природы, и создаёт ситуацию успеха, в которой ребёнок получает стимул для дальнейшего творческого самовыражения и развития. Инновацией программы является возможность быстрого, уже с первых занятий, положительного результата в развитии творческих способностей ребёнка.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185261" y="358246"/>
            <a:ext cx="6633275" cy="812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Новизна 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36381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hisv16.mskobr.ru/files/VP/2019-2020/4aaee457e661867540fc93f480d5aa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74" y="4624664"/>
            <a:ext cx="3452104" cy="22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adikov.net/upload/iblock/11d/11d118c8ab38f6c8127f55aef4fe4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3627" y="4824817"/>
            <a:ext cx="2898373" cy="20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441" y="1131377"/>
            <a:ext cx="10605127" cy="5821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Цель: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Развитие творческих способностей обучающихся с особыми образовательными потребностями средствами изобразительной деятельности путем овладения приёмами правополушарного рисования.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Задачи: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-формировать коммуникативную компетентность в общении и сотрудничестве со сверстниками;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-формировать  готовность и способность обучающихся к саморазвитию и самообразованию;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- развивать природные возможности ребёнка с учётом его индивидуальных возможностей и интересов;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- воспитывать умение видеть и понимать красоту окружающего мира.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247900" y="358246"/>
            <a:ext cx="7175500" cy="812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Цели и задачи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1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451" y="0"/>
            <a:ext cx="11065790" cy="7439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Критерии оценки достижений воспитанников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81926"/>
          <a:ext cx="11980191" cy="638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662"/>
                <a:gridCol w="4242322"/>
                <a:gridCol w="3122159"/>
                <a:gridCol w="2995048"/>
              </a:tblGrid>
              <a:tr h="12065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оценки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/>
                </a:tc>
              </a:tr>
              <a:tr h="1833279"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Теоретическая подготовка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 освоил весь объём знаний 100-80%, употребляет профессиональные термины осознанно и в полном соответствии с их содержанием (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балла);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усвоенных знаний составляет 70-50%; он сочетает профессиональную терминологию с бытовой (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балла);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 овладел менее чем 50% объёма знаний, избегает употреблять профессиональные термины (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балл). </a:t>
                      </a:r>
                      <a:endParaRPr lang="ru-RU" dirty="0"/>
                    </a:p>
                  </a:txBody>
                  <a:tcPr/>
                </a:tc>
              </a:tr>
              <a:tr h="1543814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Практическая подготовка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 овладел на 100-80% умениями, работает самостоятельно, не испытывает особых трудностей, выполняет практические задания с элементами творчества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 балла);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объём усвоенных умений составляет 70-50%, работает с оборудованием с помощью педагога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 балла);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 овладел менее чем 50%, в состоянии выполнять лишь простейшие практические задания педагога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 балл). </a:t>
                      </a:r>
                      <a:endParaRPr lang="ru-RU" dirty="0"/>
                    </a:p>
                  </a:txBody>
                  <a:tcPr/>
                </a:tc>
              </a:tr>
              <a:tr h="1802989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Достижения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являлся победителем или призёром конкурсных мероприятий международного, федерального, регионального уровней (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балла);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являлся победителем или призёром конкурсных мероприятий муниципального уровня (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балла);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являлся участником конкурсных мероприятий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</a:t>
                      </a:r>
                      <a:r>
                        <a:rPr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регион.,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муниципального уровней (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балл).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78110" cy="1320800"/>
          </a:xfrm>
        </p:spPr>
        <p:txBody>
          <a:bodyPr/>
          <a:lstStyle/>
          <a:p>
            <a:pPr algn="ctr"/>
            <a:r>
              <a:rPr lang="ru-RU" dirty="0" smtClean="0"/>
              <a:t>Критерии оценки достижений воспитанников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Другая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8E58B"/>
      </a:accent1>
      <a:accent2>
        <a:srgbClr val="739A28"/>
      </a:accent2>
      <a:accent3>
        <a:srgbClr val="00B050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1339</TotalTime>
  <Words>720</Words>
  <Application>Microsoft Office PowerPoint</Application>
  <PresentationFormat>Произвольный</PresentationFormat>
  <Paragraphs>76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Грань</vt:lpstr>
      <vt:lpstr>Acrobat Document</vt:lpstr>
      <vt:lpstr>Методический кейс «Адаптированной дополнительной общеобразовательной общеразвивающей программы художественной направленности «Волшебная кисть» (Мир правополушарного рисования) для детей с ОВЗ и инвалидностью  Номинация «Мир без границ»</vt:lpstr>
      <vt:lpstr>Разработчик материалов: Шейн Анастасия Николаевна Педагог дополнительного образования, первой квалификационной категории   </vt:lpstr>
      <vt:lpstr>Пояснительная записка Адаптированная дополнительная общеобразовательная общеразвивающая программа художественной направленности «Волшебная кисть» (Мир правополушарного рисования) – это программа, адаптированная для обучения лиц с ограниченными возможностями здоровья с учетом с особенностей их психофизического развития, индивидуальных возможностей, обеспечивающая социальную адаптацию указанных лиц.  </vt:lpstr>
      <vt:lpstr>Слайд 4</vt:lpstr>
      <vt:lpstr>Реализация стартового уровня предполагает создание условий для проведения занятий, на которых дети данной категории смогут развить собственный творческий потенциал, а педагог – выявить и развить творческие способности ребёнка, не зависимо от имеющихся у него изобразительных навыков посредством сочетания традиционных и нетрадиционных техник рисования. Занятия могут развивать воображение, любознательность обучающихся, будут способствовать развитию речи, произвольного внимания, памяти, что является важным для детей с нарушением речи, задержкой развития.   </vt:lpstr>
      <vt:lpstr>Использование метода правополушарного рисования позволяет в короткие сроки развить творческие задатки, заложенные в каждом ребёнке от природы, и создаёт ситуацию успеха, в которой ребёнок получает стимул для дальнейшего творческого самовыражения и развития. Инновацией программы является возможность быстрого, уже с первых занятий, положительного результата в развитии творческих способностей ребёнка.    </vt:lpstr>
      <vt:lpstr>Цель: Развитие творческих способностей обучающихся с особыми образовательными потребностями средствами изобразительной деятельности путем овладения приёмами правополушарного рисования.  Задачи: -формировать коммуникативную компетентность в общении и сотрудничестве со сверстниками; -формировать  готовность и способность обучающихся к саморазвитию и самообразованию; - развивать природные возможности ребёнка с учётом его индивидуальных возможностей и интересов; - воспитывать умение видеть и понимать красоту окружающего мира.     </vt:lpstr>
      <vt:lpstr>Критерии оценки достижений воспитанников</vt:lpstr>
      <vt:lpstr>Критерии оценки достижений воспитанников</vt:lpstr>
      <vt:lpstr>Вывод: из диаграммы видно, что просматривается положительная динамика роста высокого уровня освоения программы «Волшебная кисть» и развития учебных умений, личностных качеств, предметных и метапредметных компетенций, которые выражаются в развитии у них способности к самооценке, формировании и развитии художественного вкуса, нестандартного мышления, мотивации к художественному творчеству.  </vt:lpstr>
      <vt:lpstr>Предметные: - основы цветоведения; - цветовую гамму красок (тёплые, холодные цвета); - основные понятия, термины области изобразительного искусства (живопись, композиция, линия, пятно, точка, мазок, свет, тень и др.) Метапредметные: - работать в технике правополушарного рисования; - самостоятельно разбираться в этапах своей работы; - соблюдать последовательность в работе; Личностные: - радоваться своим успехам и успехам товарищей; - активно принимать участие в конкурсах, выставках, мероприятиях; - работать самостоятельно и в коллективе; Коррекционные: - будет улучшение качеств познавательной сферы: внимания, памяти, мышления; - будут сформированы коммуникативные навыки, позволяющие успешно взаимодействовать с другими людьми, делиться своими мыслями, эмоциями, впечатлениями.       </vt:lpstr>
      <vt:lpstr>Словесные – устное изложение, беседа, объяснение, анализ услышанного; Наглядные – показ иллюстраций, моделей, предметов, схем, картин зарисовок, показ педагогом приёмов выполнения рисунка, работа по образцу, наблюдение; Практические – тренинг, тренировочные упражнения, творческие задания, позволяющие применить полученные знания на практике; Беседа, викторина, выставка, дискуссия, обсуждение, конкурс, мастер – класс, открытое занятие.    </vt:lpstr>
      <vt:lpstr>Слайд 13</vt:lpstr>
      <vt:lpstr>Слайд 14</vt:lpstr>
      <vt:lpstr>Изучение программы «Волшебная кисть» (Мир правополушарного рисования) включает в себя знакомство со следующими способами нетрадиционной техники рисования:      Способы изображения      </vt:lpstr>
      <vt:lpstr>Слайд 16</vt:lpstr>
      <vt:lpstr>Слайд 17</vt:lpstr>
      <vt:lpstr> Цель воспитания: развитие личности, самоопределение и социализация детей. Формирование чувства патриотизма, гражданственности, уважения памяти к защитникам Отечества и подвигам Героев Отечества, закону и правопорядку, человеку труда и старшему поколению, взаимному уважению.   Планируемые результаты и формы их проявления: Развитие личностных качеств обучающихся, (патриотизма, толерантности, гражданственности), посредством индивидуальной работы с воспитанниками и совместным участием в мероприятиях. </vt:lpstr>
      <vt:lpstr>Профилактические беседы, видеоролики являются одним из важных инструментов в работе педагога. Целью является предупреждение негативных ситуаций и проблемных поведенческих моделей у людей, а также позитивное влияние на их развитие и самосознание. Патриотические беседы также играют огромную роль в становлении личности обучающегося,  способствуют укреплению и сохранению патриотической культуры. Они помогают понимать важность исторических событий и героев, которые стояли за их прошлым. </vt:lpstr>
      <vt:lpstr>Слайд 20</vt:lpstr>
      <vt:lpstr>1. Вальдес Одриосола М.С. «Интуитивное рисование. Развитие творческих способностей средствами арттерапии».  2009г 2. Казакова Р.Г. «Рисование с детьми – нетрадиционные техники, планирование. Конспекты занятий» ООО ТЦ Сфера: 2009г 3. Гульчевская В.Г. «Что должен знать педагог о современных образовательных технологиях: практическое пособие»  АРКТИ: 2010г 4. Дронова Т.Н. «Обучаем детей изобразительной деятельности» 2005г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кейс «Методическая палитра изобразительных искусств» Номинация «Художественная направленность»</dc:title>
  <dc:creator>РИММА</dc:creator>
  <cp:lastModifiedBy>User</cp:lastModifiedBy>
  <cp:revision>159</cp:revision>
  <dcterms:created xsi:type="dcterms:W3CDTF">2023-10-17T05:45:26Z</dcterms:created>
  <dcterms:modified xsi:type="dcterms:W3CDTF">2025-05-03T04:38:29Z</dcterms:modified>
</cp:coreProperties>
</file>